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4"/>
  </p:notesMasterIdLst>
  <p:handoutMasterIdLst>
    <p:handoutMasterId r:id="rId25"/>
  </p:handoutMasterIdLst>
  <p:sldIdLst>
    <p:sldId id="379" r:id="rId2"/>
    <p:sldId id="390" r:id="rId3"/>
    <p:sldId id="391" r:id="rId4"/>
    <p:sldId id="392" r:id="rId5"/>
    <p:sldId id="370" r:id="rId6"/>
    <p:sldId id="385" r:id="rId7"/>
    <p:sldId id="354" r:id="rId8"/>
    <p:sldId id="334" r:id="rId9"/>
    <p:sldId id="382" r:id="rId10"/>
    <p:sldId id="376" r:id="rId11"/>
    <p:sldId id="330" r:id="rId12"/>
    <p:sldId id="386" r:id="rId13"/>
    <p:sldId id="320" r:id="rId14"/>
    <p:sldId id="387" r:id="rId15"/>
    <p:sldId id="360" r:id="rId16"/>
    <p:sldId id="384" r:id="rId17"/>
    <p:sldId id="326" r:id="rId18"/>
    <p:sldId id="317" r:id="rId19"/>
    <p:sldId id="396" r:id="rId20"/>
    <p:sldId id="397" r:id="rId21"/>
    <p:sldId id="375" r:id="rId22"/>
    <p:sldId id="395" r:id="rId23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1956">
          <p15:clr>
            <a:srgbClr val="A4A3A4"/>
          </p15:clr>
        </p15:guide>
        <p15:guide id="7" orient="horz" pos="799">
          <p15:clr>
            <a:srgbClr val="A4A3A4"/>
          </p15:clr>
        </p15:guide>
        <p15:guide id="8" pos="158">
          <p15:clr>
            <a:srgbClr val="A4A3A4"/>
          </p15:clr>
        </p15:guide>
        <p15:guide id="9" pos="2835">
          <p15:clr>
            <a:srgbClr val="A4A3A4"/>
          </p15:clr>
        </p15:guide>
        <p15:guide id="10" pos="5602">
          <p15:clr>
            <a:srgbClr val="A4A3A4"/>
          </p15:clr>
        </p15:guide>
        <p15:guide id="11" pos="2925">
          <p15:clr>
            <a:srgbClr val="A4A3A4"/>
          </p15:clr>
        </p15:guide>
        <p15:guide id="12" pos="1542">
          <p15:clr>
            <a:srgbClr val="A4A3A4"/>
          </p15:clr>
        </p15:guide>
        <p15:guide id="13" pos="1451">
          <p15:clr>
            <a:srgbClr val="A4A3A4"/>
          </p15:clr>
        </p15:guide>
        <p15:guide id="14" pos="4218">
          <p15:clr>
            <a:srgbClr val="A4A3A4"/>
          </p15:clr>
        </p15:guide>
        <p15:guide id="15" pos="42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B482"/>
    <a:srgbClr val="E65D00"/>
    <a:srgbClr val="FFA365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9827" autoAdjust="0"/>
  </p:normalViewPr>
  <p:slideViewPr>
    <p:cSldViewPr showGuides="1">
      <p:cViewPr varScale="1">
        <p:scale>
          <a:sx n="73" d="100"/>
          <a:sy n="73" d="100"/>
        </p:scale>
        <p:origin x="1056" y="66"/>
      </p:cViewPr>
      <p:guideLst>
        <p:guide orient="horz" pos="164"/>
        <p:guide orient="horz" pos="4156"/>
        <p:guide orient="horz" pos="3657"/>
        <p:guide orient="horz" pos="3748"/>
        <p:guide orient="horz" pos="1865"/>
        <p:guide orient="horz" pos="1956"/>
        <p:guide orient="horz" pos="799"/>
        <p:guide pos="158"/>
        <p:guide pos="2835"/>
        <p:guide pos="5602"/>
        <p:guide pos="2925"/>
        <p:guide pos="1542"/>
        <p:guide pos="1451"/>
        <p:guide pos="4218"/>
        <p:guide pos="4286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367DD8D-9DEC-41CC-B045-730A8DAD9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FC0DB-D455-4B25-8206-B06A07CED197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2D85010-BF0F-4E47-900A-62574DE4B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CE04AF7-D753-4492-92AF-4DEBED4939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B99EB3-AC6E-449C-BBD2-53C664AA671C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F46737F-B3B3-4ECE-815E-62A778856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5CD3F72-CF36-4E7D-B582-9B7BD8DCC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1B5CF3-B177-46D5-AB86-F6AD38DBF40E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E29B0C6-A0E4-4C6D-9335-154774E0B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21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22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</a:t>
            </a:r>
            <a:r>
              <a:rPr lang="de-DE" altLang="de-DE" sz="800" dirty="0" smtClean="0">
                <a:solidFill>
                  <a:srgbClr val="000000"/>
                </a:solidFill>
              </a:rPr>
              <a:t>22</a:t>
            </a:r>
            <a:endParaRPr lang="de-DE" altLang="de-DE" sz="800" dirty="0">
              <a:solidFill>
                <a:srgbClr val="000000"/>
              </a:solidFill>
            </a:endParaRP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6208FA5-27EC-4EC4-8EA8-39B471F848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793" y="260350"/>
            <a:ext cx="8637382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1289050"/>
            <a:ext cx="42116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>
                <a:solidFill>
                  <a:schemeClr val="bg1"/>
                </a:solidFill>
              </a:rPr>
              <a:t>Auf Fels gebaut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692150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>
                <a:solidFill>
                  <a:schemeClr val="bg1"/>
                </a:solidFill>
                <a:cs typeface="Tahoma" panose="020B0604030504040204" pitchFamily="34" charset="0"/>
              </a:rPr>
              <a:t>Kenia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Auf dem Hof </a:t>
            </a:r>
            <a:r>
              <a:rPr lang="de-DE" b="0" dirty="0" smtClean="0"/>
              <a:t>mahlt die Schwiegermutter </a:t>
            </a:r>
            <a:r>
              <a:rPr lang="de-DE" b="0" dirty="0"/>
              <a:t>Sorghum-Mehl. „Damit kochen wir unseren täglichen Energydrink“, scherzt Agnes </a:t>
            </a:r>
            <a:r>
              <a:rPr lang="de-DE" b="0" dirty="0" err="1"/>
              <a:t>Irima</a:t>
            </a:r>
            <a:r>
              <a:rPr lang="de-DE" b="0" dirty="0"/>
              <a:t>. „Früher fehlte uns dafür oft das Wasser.“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719670-24F9-40E0-881F-08459AF5EC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0055" y="260351"/>
            <a:ext cx="2050508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7C6ADA-E383-4472-8980-22F4C5DBFC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5" t="-5323"/>
          <a:stretch/>
        </p:blipFill>
        <p:spPr>
          <a:xfrm>
            <a:off x="250825" y="116632"/>
            <a:ext cx="2052638" cy="28440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04F1F49-B1C6-421B-A980-694C657A0A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665" y="3105150"/>
            <a:ext cx="4253898" cy="27003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56C98C9-C673-4A01-A6A6-C82C0C1EB1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1"/>
            <a:ext cx="4246020" cy="55398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854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Außerhalb der Regenzeit sind viele Flüsse ausgetrocknet. Die Menschen graben dann Löcher in das Flussbett, in denen Wasser zusammenläuft.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02BD3D-815B-4A11-A83E-CC537C828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8642351" cy="55498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7334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„Wir hatten Probleme mit Würmern, erkrankten an der Amöbenruhr, besonders die Kinder litten häufig an Durchfall“, erinnert sich </a:t>
            </a:r>
            <a:r>
              <a:rPr lang="de-DE" b="0" dirty="0" smtClean="0"/>
              <a:t>Agnes </a:t>
            </a:r>
            <a:r>
              <a:rPr lang="de-DE" b="0" dirty="0" err="1" smtClean="0"/>
              <a:t>Irima</a:t>
            </a:r>
            <a:r>
              <a:rPr lang="de-DE" b="0" dirty="0" smtClean="0"/>
              <a:t>.</a:t>
            </a:r>
            <a:endParaRPr lang="de-DE" alt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A04EB5-CF44-441A-A4D3-9CD3728F16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2993" y="260350"/>
            <a:ext cx="863018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2">
            <a:extLst>
              <a:ext uri="{FF2B5EF4-FFF2-40B4-BE49-F238E27FC236}">
                <a16:creationId xmlns:a16="http://schemas.microsoft.com/office/drawing/2014/main" id="{0B21BC1F-A90B-4E48-9F4C-2F04976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5894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Heute ist </a:t>
            </a:r>
            <a:r>
              <a:rPr lang="de-DE" b="0" dirty="0" smtClean="0"/>
              <a:t>immer genug </a:t>
            </a:r>
            <a:r>
              <a:rPr lang="de-DE" b="0" dirty="0"/>
              <a:t>Wasser da – zum </a:t>
            </a:r>
            <a:r>
              <a:rPr lang="de-DE" b="0" dirty="0" smtClean="0"/>
              <a:t>Trinken, zum Waschen und </a:t>
            </a:r>
            <a:r>
              <a:rPr lang="de-DE" b="0" dirty="0"/>
              <a:t>für den </a:t>
            </a:r>
            <a:r>
              <a:rPr lang="de-DE" b="0" dirty="0" err="1" smtClean="0"/>
              <a:t>Sorghumbrei</a:t>
            </a:r>
            <a:r>
              <a:rPr lang="de-DE" b="0" dirty="0" smtClean="0"/>
              <a:t>. Auch Agnes </a:t>
            </a:r>
            <a:r>
              <a:rPr lang="de-DE" b="0" dirty="0" err="1" smtClean="0"/>
              <a:t>Irimas</a:t>
            </a:r>
            <a:r>
              <a:rPr lang="de-DE" b="0" dirty="0" smtClean="0"/>
              <a:t> Enkelin </a:t>
            </a:r>
            <a:r>
              <a:rPr lang="de-DE" b="0" dirty="0" err="1" smtClean="0"/>
              <a:t>Peace</a:t>
            </a:r>
            <a:r>
              <a:rPr lang="de-DE" b="0" dirty="0" smtClean="0"/>
              <a:t> </a:t>
            </a:r>
            <a:r>
              <a:rPr lang="de-DE" b="0" dirty="0" err="1" smtClean="0"/>
              <a:t>Celille</a:t>
            </a:r>
            <a:r>
              <a:rPr lang="de-DE" b="0" dirty="0" smtClean="0"/>
              <a:t> profitiert davon.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F02FE3-30E3-42E3-9653-3528600F5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72" y="3105150"/>
            <a:ext cx="4246391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27B214-BC0A-4370-A61B-5E85D634A7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739" y="260351"/>
            <a:ext cx="4235436" cy="55451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1D3ACD1-0E5D-4B07-BDDC-073074174D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9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92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Doch vor allem hat Agnes jetzt die nötige Zeit gewonnen, um auf ihrem Stückchen Land Mais, Gemüse und Obst anzubauen. </a:t>
            </a:r>
            <a:r>
              <a:rPr lang="de-DE" b="0" dirty="0" smtClean="0"/>
              <a:t>Besonders gut gedeihen die Erbsen. </a:t>
            </a:r>
            <a:endParaRPr 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7C6F70-1182-411F-9E31-D904C1F6B0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0825" y="266233"/>
            <a:ext cx="4249738" cy="26953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AF61FAD-7A6A-4A4C-9BE2-9205737048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7" y="260159"/>
            <a:ext cx="4249737" cy="554532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3E6DEB-C7CC-4EB4-BF26-0E5509ECEF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49"/>
            <a:ext cx="4249738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Auch Samson </a:t>
            </a:r>
            <a:r>
              <a:rPr lang="de-DE" b="0" dirty="0" err="1"/>
              <a:t>Murithis</a:t>
            </a:r>
            <a:r>
              <a:rPr lang="de-DE" b="0" dirty="0"/>
              <a:t> Familie hat </a:t>
            </a:r>
            <a:r>
              <a:rPr lang="de-DE" b="0" dirty="0" smtClean="0"/>
              <a:t>jetzt </a:t>
            </a:r>
            <a:r>
              <a:rPr lang="de-DE" b="0" dirty="0"/>
              <a:t>Zugang zum Bewässerungssystem. Nun kann er sogar Vieh halten. Jeden Morgen und Abend treibt er seine Kühe zur Wasserstelle. </a:t>
            </a: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1111D2-9666-4EB7-81C9-2C572AF933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91" y="260350"/>
            <a:ext cx="8634845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9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Aber nicht nur die Kühe gedeihen prächtig. Auf seinem Feld wachsen Mais, Bohnen, Kürbis, Erbsen sowie dreißig Bananenstauden und fünfzig </a:t>
            </a:r>
            <a:r>
              <a:rPr lang="de-DE" b="0" dirty="0" err="1"/>
              <a:t>Papayabäume</a:t>
            </a:r>
            <a:r>
              <a:rPr lang="de-DE" b="0" dirty="0"/>
              <a:t>. 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D2D22B4-3957-4CE4-8055-6F0F7876F4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6110"/>
            <a:ext cx="4249737" cy="269457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00D19BF-6303-47B5-84BB-FBA8CD5F43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6109"/>
            <a:ext cx="4249738" cy="55438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9E2686F-6E82-49E7-94DB-4624B77833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9457"/>
            <a:ext cx="4249737" cy="26960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Früher konnten sie nur Mais und Bohnen anbauen. Heute isst die ganze Familie neben Mais und Getreide viel Obst und Gemüse – </a:t>
            </a:r>
            <a:r>
              <a:rPr lang="de-DE" b="0" dirty="0" smtClean="0"/>
              <a:t>und einmal pro </a:t>
            </a:r>
            <a:r>
              <a:rPr lang="de-DE" b="0" dirty="0"/>
              <a:t>Woche auch Fleisch.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629CB5-AF48-49CF-8F62-26CD1C30A6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643" y="260160"/>
            <a:ext cx="4249737" cy="55453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A17C002-3363-4A6F-80D4-7DC7A020E6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3105150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F4A7765-876A-439E-9A1C-FF5FBC72D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260350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2">
            <a:extLst>
              <a:ext uri="{FF2B5EF4-FFF2-40B4-BE49-F238E27FC236}">
                <a16:creationId xmlns:a16="http://schemas.microsoft.com/office/drawing/2014/main" id="{08D3FDCF-A01A-48E3-98E1-673F5399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494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„All das </a:t>
            </a:r>
            <a:r>
              <a:rPr lang="de-DE" b="0" dirty="0" smtClean="0"/>
              <a:t>verdanken wir dem Bewässerungssystem“, </a:t>
            </a:r>
            <a:r>
              <a:rPr lang="de-DE" b="0" dirty="0"/>
              <a:t>erklärt der Kleinbauer. Beim Bau haben alle Dorfbewohner mit angepackt und tun es weiterhin.  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FF11BF-CFFD-4E78-A182-0BD1E66C0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29" y="260350"/>
            <a:ext cx="864384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hteck 2">
            <a:extLst>
              <a:ext uri="{FF2B5EF4-FFF2-40B4-BE49-F238E27FC236}">
                <a16:creationId xmlns:a16="http://schemas.microsoft.com/office/drawing/2014/main" id="{7C5C16A1-1E2E-4742-828D-EEE823CBA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85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b="0" dirty="0"/>
              <a:t>Um auch für die Zukunft gewappnet zu sein, </a:t>
            </a:r>
            <a:r>
              <a:rPr lang="de-DE" altLang="de-DE" b="0" dirty="0" smtClean="0"/>
              <a:t>bauen die Bewohner </a:t>
            </a:r>
            <a:r>
              <a:rPr lang="de-DE" altLang="de-DE" b="0" dirty="0"/>
              <a:t>gerade zwei weitere Tanks. Mit ihnen soll dann auch die Schule versorgt werden.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90E238-6C02-43EB-9F4A-AD5D346FA8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797" y="250267"/>
            <a:ext cx="4241378" cy="55552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01DA2AC-A058-46D3-A7B4-2EDF82AAA5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6">
            <a:extLst>
              <a:ext uri="{FF2B5EF4-FFF2-40B4-BE49-F238E27FC236}">
                <a16:creationId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>
                <a:cs typeface="Tahoma" panose="020B0604030504040204" pitchFamily="34" charset="0"/>
              </a:rPr>
              <a:t>Kenia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98E24775-7B55-4D25-A15B-096EC9E47AD4}"/>
              </a:ext>
            </a:extLst>
          </p:cNvPr>
          <p:cNvSpPr/>
          <p:nvPr/>
        </p:nvSpPr>
        <p:spPr>
          <a:xfrm>
            <a:off x="5116513" y="3319463"/>
            <a:ext cx="196850" cy="244475"/>
          </a:xfrm>
          <a:custGeom>
            <a:avLst/>
            <a:gdLst>
              <a:gd name="connsiteX0" fmla="*/ 4763 w 195263"/>
              <a:gd name="connsiteY0" fmla="*/ 7143 h 245268"/>
              <a:gd name="connsiteX1" fmla="*/ 64294 w 195263"/>
              <a:gd name="connsiteY1" fmla="*/ 0 h 245268"/>
              <a:gd name="connsiteX2" fmla="*/ 88107 w 195263"/>
              <a:gd name="connsiteY2" fmla="*/ 11906 h 245268"/>
              <a:gd name="connsiteX3" fmla="*/ 109538 w 195263"/>
              <a:gd name="connsiteY3" fmla="*/ 23812 h 245268"/>
              <a:gd name="connsiteX4" fmla="*/ 138113 w 195263"/>
              <a:gd name="connsiteY4" fmla="*/ 26193 h 245268"/>
              <a:gd name="connsiteX5" fmla="*/ 166688 w 195263"/>
              <a:gd name="connsiteY5" fmla="*/ 7143 h 245268"/>
              <a:gd name="connsiteX6" fmla="*/ 195263 w 195263"/>
              <a:gd name="connsiteY6" fmla="*/ 14287 h 245268"/>
              <a:gd name="connsiteX7" fmla="*/ 173832 w 195263"/>
              <a:gd name="connsiteY7" fmla="*/ 47625 h 245268"/>
              <a:gd name="connsiteX8" fmla="*/ 176213 w 195263"/>
              <a:gd name="connsiteY8" fmla="*/ 138112 h 245268"/>
              <a:gd name="connsiteX9" fmla="*/ 188119 w 195263"/>
              <a:gd name="connsiteY9" fmla="*/ 161925 h 245268"/>
              <a:gd name="connsiteX10" fmla="*/ 166688 w 195263"/>
              <a:gd name="connsiteY10" fmla="*/ 183356 h 245268"/>
              <a:gd name="connsiteX11" fmla="*/ 147638 w 195263"/>
              <a:gd name="connsiteY11" fmla="*/ 209550 h 245268"/>
              <a:gd name="connsiteX12" fmla="*/ 133350 w 195263"/>
              <a:gd name="connsiteY12" fmla="*/ 245268 h 245268"/>
              <a:gd name="connsiteX13" fmla="*/ 88107 w 195263"/>
              <a:gd name="connsiteY13" fmla="*/ 209550 h 245268"/>
              <a:gd name="connsiteX14" fmla="*/ 92869 w 195263"/>
              <a:gd name="connsiteY14" fmla="*/ 200025 h 245268"/>
              <a:gd name="connsiteX15" fmla="*/ 0 w 195263"/>
              <a:gd name="connsiteY15" fmla="*/ 147637 h 245268"/>
              <a:gd name="connsiteX16" fmla="*/ 11907 w 195263"/>
              <a:gd name="connsiteY16" fmla="*/ 121443 h 245268"/>
              <a:gd name="connsiteX17" fmla="*/ 9525 w 195263"/>
              <a:gd name="connsiteY17" fmla="*/ 107156 h 245268"/>
              <a:gd name="connsiteX18" fmla="*/ 21432 w 195263"/>
              <a:gd name="connsiteY18" fmla="*/ 88106 h 245268"/>
              <a:gd name="connsiteX19" fmla="*/ 30957 w 195263"/>
              <a:gd name="connsiteY19" fmla="*/ 64293 h 245268"/>
              <a:gd name="connsiteX20" fmla="*/ 4763 w 195263"/>
              <a:gd name="connsiteY20" fmla="*/ 7143 h 24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5263" h="245268">
                <a:moveTo>
                  <a:pt x="4763" y="7143"/>
                </a:moveTo>
                <a:lnTo>
                  <a:pt x="64294" y="0"/>
                </a:lnTo>
                <a:lnTo>
                  <a:pt x="88107" y="11906"/>
                </a:lnTo>
                <a:lnTo>
                  <a:pt x="109538" y="23812"/>
                </a:lnTo>
                <a:lnTo>
                  <a:pt x="138113" y="26193"/>
                </a:lnTo>
                <a:lnTo>
                  <a:pt x="166688" y="7143"/>
                </a:lnTo>
                <a:lnTo>
                  <a:pt x="195263" y="14287"/>
                </a:lnTo>
                <a:lnTo>
                  <a:pt x="173832" y="47625"/>
                </a:lnTo>
                <a:cubicBezTo>
                  <a:pt x="174626" y="77787"/>
                  <a:pt x="175419" y="107950"/>
                  <a:pt x="176213" y="138112"/>
                </a:cubicBezTo>
                <a:lnTo>
                  <a:pt x="188119" y="161925"/>
                </a:lnTo>
                <a:lnTo>
                  <a:pt x="166688" y="183356"/>
                </a:lnTo>
                <a:lnTo>
                  <a:pt x="147638" y="209550"/>
                </a:lnTo>
                <a:lnTo>
                  <a:pt x="133350" y="245268"/>
                </a:lnTo>
                <a:lnTo>
                  <a:pt x="88107" y="209550"/>
                </a:lnTo>
                <a:lnTo>
                  <a:pt x="92869" y="200025"/>
                </a:lnTo>
                <a:lnTo>
                  <a:pt x="0" y="147637"/>
                </a:lnTo>
                <a:lnTo>
                  <a:pt x="11907" y="121443"/>
                </a:lnTo>
                <a:lnTo>
                  <a:pt x="9525" y="107156"/>
                </a:lnTo>
                <a:lnTo>
                  <a:pt x="21432" y="88106"/>
                </a:lnTo>
                <a:lnTo>
                  <a:pt x="30957" y="64293"/>
                </a:lnTo>
                <a:lnTo>
                  <a:pt x="4763" y="7143"/>
                </a:lnTo>
                <a:close/>
              </a:path>
            </a:pathLst>
          </a:custGeom>
          <a:solidFill>
            <a:srgbClr val="FB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7172" name="Grafik 4">
            <a:extLst>
              <a:ext uri="{FF2B5EF4-FFF2-40B4-BE49-F238E27FC236}">
                <a16:creationId xmlns:a16="http://schemas.microsoft.com/office/drawing/2014/main" id="{D9D5F1AA-86AE-42CF-83ED-49322CFC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270000"/>
            <a:ext cx="8624887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877CC5-4267-4E04-A2BB-B9440A10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75" y="1270000"/>
            <a:ext cx="8624888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hteck 11">
            <a:extLst>
              <a:ext uri="{FF2B5EF4-FFF2-40B4-BE49-F238E27FC236}">
                <a16:creationId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3325813"/>
            <a:ext cx="6492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/>
              <a:t>Kenia</a:t>
            </a:r>
            <a:endParaRPr lang="de-DE" altLang="de-DE" sz="1200">
              <a:latin typeface="Tahoma" panose="020B0604030504040204" pitchFamily="34" charset="0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0D3CEEE6-95D1-4C94-83D4-F00C71AB6ED5}"/>
              </a:ext>
            </a:extLst>
          </p:cNvPr>
          <p:cNvSpPr/>
          <p:nvPr/>
        </p:nvSpPr>
        <p:spPr>
          <a:xfrm>
            <a:off x="5151438" y="3328988"/>
            <a:ext cx="190500" cy="260350"/>
          </a:xfrm>
          <a:custGeom>
            <a:avLst/>
            <a:gdLst>
              <a:gd name="connsiteX0" fmla="*/ 4762 w 190500"/>
              <a:gd name="connsiteY0" fmla="*/ 11906 h 259556"/>
              <a:gd name="connsiteX1" fmla="*/ 26194 w 190500"/>
              <a:gd name="connsiteY1" fmla="*/ 57150 h 259556"/>
              <a:gd name="connsiteX2" fmla="*/ 30956 w 190500"/>
              <a:gd name="connsiteY2" fmla="*/ 90487 h 259556"/>
              <a:gd name="connsiteX3" fmla="*/ 0 w 190500"/>
              <a:gd name="connsiteY3" fmla="*/ 119062 h 259556"/>
              <a:gd name="connsiteX4" fmla="*/ 7144 w 190500"/>
              <a:gd name="connsiteY4" fmla="*/ 161925 h 259556"/>
              <a:gd name="connsiteX5" fmla="*/ 97631 w 190500"/>
              <a:gd name="connsiteY5" fmla="*/ 216693 h 259556"/>
              <a:gd name="connsiteX6" fmla="*/ 92869 w 190500"/>
              <a:gd name="connsiteY6" fmla="*/ 226218 h 259556"/>
              <a:gd name="connsiteX7" fmla="*/ 133350 w 190500"/>
              <a:gd name="connsiteY7" fmla="*/ 259556 h 259556"/>
              <a:gd name="connsiteX8" fmla="*/ 159544 w 190500"/>
              <a:gd name="connsiteY8" fmla="*/ 202406 h 259556"/>
              <a:gd name="connsiteX9" fmla="*/ 188119 w 190500"/>
              <a:gd name="connsiteY9" fmla="*/ 166687 h 259556"/>
              <a:gd name="connsiteX10" fmla="*/ 173831 w 190500"/>
              <a:gd name="connsiteY10" fmla="*/ 152400 h 259556"/>
              <a:gd name="connsiteX11" fmla="*/ 178594 w 190500"/>
              <a:gd name="connsiteY11" fmla="*/ 45243 h 259556"/>
              <a:gd name="connsiteX12" fmla="*/ 190500 w 190500"/>
              <a:gd name="connsiteY12" fmla="*/ 19050 h 259556"/>
              <a:gd name="connsiteX13" fmla="*/ 161925 w 190500"/>
              <a:gd name="connsiteY13" fmla="*/ 11906 h 259556"/>
              <a:gd name="connsiteX14" fmla="*/ 133350 w 190500"/>
              <a:gd name="connsiteY14" fmla="*/ 28575 h 259556"/>
              <a:gd name="connsiteX15" fmla="*/ 109537 w 190500"/>
              <a:gd name="connsiteY15" fmla="*/ 30956 h 259556"/>
              <a:gd name="connsiteX16" fmla="*/ 97631 w 190500"/>
              <a:gd name="connsiteY16" fmla="*/ 26193 h 259556"/>
              <a:gd name="connsiteX17" fmla="*/ 76200 w 190500"/>
              <a:gd name="connsiteY17" fmla="*/ 0 h 259556"/>
              <a:gd name="connsiteX18" fmla="*/ 4762 w 190500"/>
              <a:gd name="connsiteY18" fmla="*/ 11906 h 2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0500" h="259556">
                <a:moveTo>
                  <a:pt x="4762" y="11906"/>
                </a:moveTo>
                <a:lnTo>
                  <a:pt x="26194" y="57150"/>
                </a:lnTo>
                <a:lnTo>
                  <a:pt x="30956" y="90487"/>
                </a:lnTo>
                <a:lnTo>
                  <a:pt x="0" y="119062"/>
                </a:lnTo>
                <a:lnTo>
                  <a:pt x="7144" y="161925"/>
                </a:lnTo>
                <a:lnTo>
                  <a:pt x="97631" y="216693"/>
                </a:lnTo>
                <a:lnTo>
                  <a:pt x="92869" y="226218"/>
                </a:lnTo>
                <a:lnTo>
                  <a:pt x="133350" y="259556"/>
                </a:lnTo>
                <a:lnTo>
                  <a:pt x="159544" y="202406"/>
                </a:lnTo>
                <a:lnTo>
                  <a:pt x="188119" y="166687"/>
                </a:lnTo>
                <a:lnTo>
                  <a:pt x="173831" y="152400"/>
                </a:lnTo>
                <a:lnTo>
                  <a:pt x="178594" y="45243"/>
                </a:lnTo>
                <a:lnTo>
                  <a:pt x="190500" y="19050"/>
                </a:lnTo>
                <a:lnTo>
                  <a:pt x="161925" y="11906"/>
                </a:lnTo>
                <a:lnTo>
                  <a:pt x="133350" y="28575"/>
                </a:lnTo>
                <a:lnTo>
                  <a:pt x="109537" y="30956"/>
                </a:lnTo>
                <a:lnTo>
                  <a:pt x="97631" y="26193"/>
                </a:lnTo>
                <a:lnTo>
                  <a:pt x="76200" y="0"/>
                </a:lnTo>
                <a:lnTo>
                  <a:pt x="4762" y="11906"/>
                </a:lnTo>
                <a:close/>
              </a:path>
            </a:pathLst>
          </a:custGeom>
          <a:solidFill>
            <a:srgbClr val="FB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1268413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/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	Kenia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/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Fläche in km²</a:t>
            </a:r>
            <a:r>
              <a:rPr lang="de-DE" altLang="de-DE" sz="1200" b="0"/>
              <a:t>	580.367	357.121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Bevölkerung in Millionen </a:t>
            </a:r>
            <a:r>
              <a:rPr lang="de-DE" altLang="de-DE" sz="1200" b="0"/>
              <a:t>	46,8	80,7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Bevölkerungsdichte in Einwohner/km²	</a:t>
            </a:r>
            <a:r>
              <a:rPr lang="de-DE" altLang="de-DE" sz="1200" b="0"/>
              <a:t>81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Säuglingssterblichkeit in %	</a:t>
            </a:r>
            <a:r>
              <a:rPr lang="de-DE" altLang="de-DE" sz="1200" b="0"/>
              <a:t>3,8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/>
              <a:t>Männer	62	78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/>
              <a:t>Frauen	65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/>
              <a:t>Männer	19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/>
              <a:t>Frauen	25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/>
              <a:t>Bruttoinlandsprodukt in Dollar/Kopf</a:t>
            </a:r>
            <a:r>
              <a:rPr lang="de-DE" altLang="de-DE" sz="1200" b="0"/>
              <a:t>	3.400	48.200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/>
          </a:p>
          <a:p>
            <a:pPr eaLnBrk="1" hangingPunct="1">
              <a:lnSpc>
                <a:spcPct val="120000"/>
              </a:lnSpc>
            </a:pPr>
            <a:endParaRPr lang="de-DE" altLang="de-DE" sz="800" b="0"/>
          </a:p>
          <a:p>
            <a:pPr eaLnBrk="1" hangingPunct="1">
              <a:lnSpc>
                <a:spcPct val="120000"/>
              </a:lnSpc>
            </a:pPr>
            <a:endParaRPr lang="de-DE" altLang="de-DE" sz="800" b="0"/>
          </a:p>
          <a:p>
            <a:pPr eaLnBrk="1" hangingPunct="1">
              <a:lnSpc>
                <a:spcPct val="120000"/>
              </a:lnSpc>
            </a:pPr>
            <a:endParaRPr lang="de-DE" altLang="de-DE" sz="800" b="0"/>
          </a:p>
          <a:p>
            <a:pPr eaLnBrk="1" hangingPunct="1">
              <a:lnSpc>
                <a:spcPct val="120000"/>
              </a:lnSpc>
            </a:pPr>
            <a:endParaRPr lang="de-DE" altLang="de-DE" sz="800" b="0"/>
          </a:p>
          <a:p>
            <a:pPr eaLnBrk="1" hangingPunct="1">
              <a:lnSpc>
                <a:spcPct val="120000"/>
              </a:lnSpc>
            </a:pPr>
            <a:endParaRPr lang="de-DE" altLang="de-DE" sz="800" b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/>
              <a:t>Quelle: CIA World Factbook, www.statistikportal.de (2017)</a:t>
            </a:r>
            <a:r>
              <a:rPr lang="de-DE" altLang="de-DE" sz="800"/>
              <a:t> </a:t>
            </a:r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9700" y="34655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hteck 2">
            <a:extLst>
              <a:ext uri="{FF2B5EF4-FFF2-40B4-BE49-F238E27FC236}">
                <a16:creationId xmlns:a16="http://schemas.microsoft.com/office/drawing/2014/main" id="{76D81EC4-B170-42A5-968E-154CAD6B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23749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Nach der Ernte drischt Agnes </a:t>
            </a:r>
            <a:r>
              <a:rPr lang="de-DE" b="0" dirty="0" err="1"/>
              <a:t>Irima</a:t>
            </a:r>
            <a:r>
              <a:rPr lang="de-DE" b="0" dirty="0"/>
              <a:t> mit ihrer Enkelin noch </a:t>
            </a:r>
            <a:r>
              <a:rPr lang="de-DE" b="0" dirty="0" smtClean="0"/>
              <a:t>Sorghum. </a:t>
            </a:r>
            <a:r>
              <a:rPr lang="de-DE" b="0" dirty="0"/>
              <a:t>Sie lächelt. „Ich bin sehr glücklich, dass Peace </a:t>
            </a:r>
            <a:r>
              <a:rPr lang="de-DE" b="0" dirty="0" err="1"/>
              <a:t>Celille</a:t>
            </a:r>
            <a:r>
              <a:rPr lang="de-DE" b="0" dirty="0"/>
              <a:t> es besser </a:t>
            </a:r>
            <a:r>
              <a:rPr lang="de-DE" b="0" dirty="0" smtClean="0"/>
              <a:t>hat als ich in ihrem Alter.“ 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009614-9DAD-421F-AAE9-88EE363491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864235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des Projektpartners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 err="1"/>
              <a:t>Anglican</a:t>
            </a:r>
            <a:r>
              <a:rPr lang="de-DE" altLang="de-DE" b="0" dirty="0"/>
              <a:t> Development Service – Mount </a:t>
            </a:r>
            <a:r>
              <a:rPr lang="de-DE" altLang="de-DE" b="0" dirty="0" err="1"/>
              <a:t>Kenya</a:t>
            </a:r>
            <a:r>
              <a:rPr lang="de-DE" altLang="de-DE" b="0" dirty="0"/>
              <a:t> East (ADS-MKE).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Auf Fels gebaut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Projektemagazin 2017/18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 – Evangelischer Entwicklungsdienst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Klaus Sieg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Jörg </a:t>
            </a:r>
            <a:r>
              <a:rPr lang="de-DE" altLang="de-DE" b="0" dirty="0" err="1">
                <a:cs typeface="Times New Roman" panose="02020603050405020304" pitchFamily="18" charset="0"/>
              </a:rPr>
              <a:t>Böthling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 smtClean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Kontakt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Welt, Steinergasse 3/12, 1170 Wien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www.brot-fuer-die-welt.at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Tel.: +43 (0) 1/402 67 54</a:t>
            </a:r>
          </a:p>
          <a:p>
            <a:pPr eaLnBrk="1" hangingPunct="1">
              <a:lnSpc>
                <a:spcPts val="1200"/>
              </a:lnSpc>
            </a:pPr>
            <a:endParaRPr lang="de-DE" altLang="de-DE" sz="800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Wien, </a:t>
            </a:r>
            <a:r>
              <a:rPr lang="de-DE" altLang="de-DE" b="0" dirty="0" smtClean="0"/>
              <a:t>Juni 2017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02BCA59-DB68-45CD-8BD9-5E40E2DC1B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635" y="260350"/>
            <a:ext cx="8639130" cy="5538316"/>
          </a:xfrm>
          <a:prstGeom prst="rect">
            <a:avLst/>
          </a:prstGeom>
        </p:spPr>
      </p:pic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52503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476250" y="3954463"/>
            <a:ext cx="594042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DE" altLang="de-DE" sz="25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Diakonie Austria</a:t>
            </a:r>
          </a:p>
          <a:p>
            <a:pPr eaLnBrk="1" hangingPunct="1"/>
            <a:r>
              <a:rPr lang="de-DE" altLang="de-DE" sz="25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IBAN: AT67 2011 1287 1196 6366</a:t>
            </a:r>
          </a:p>
          <a:p>
            <a:pPr eaLnBrk="1" hangingPunct="1"/>
            <a:r>
              <a:rPr lang="de-DE" altLang="de-DE" sz="25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BIC: GIBAATWWXXX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80545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b="0" dirty="0" smtClean="0"/>
              <a:t>Viele Menschen in Kenia </a:t>
            </a:r>
            <a:r>
              <a:rPr lang="de-DE" altLang="de-DE" b="0" dirty="0"/>
              <a:t>leiden unter </a:t>
            </a:r>
            <a:r>
              <a:rPr lang="de-DE" altLang="de-DE" b="0" dirty="0" smtClean="0"/>
              <a:t>dem großen Wassermangel</a:t>
            </a:r>
            <a:r>
              <a:rPr lang="de-DE" altLang="de-DE" b="0" dirty="0"/>
              <a:t>. </a:t>
            </a:r>
            <a:r>
              <a:rPr lang="de-DE" altLang="de-DE" b="0" dirty="0" smtClean="0"/>
              <a:t>Oft müssen die Frauen sehr </a:t>
            </a:r>
            <a:r>
              <a:rPr lang="de-DE" altLang="de-DE" b="0" dirty="0"/>
              <a:t>weite Wege </a:t>
            </a:r>
            <a:r>
              <a:rPr lang="de-DE" altLang="de-DE" b="0" dirty="0" smtClean="0"/>
              <a:t>bis zur </a:t>
            </a:r>
            <a:r>
              <a:rPr lang="de-DE" altLang="de-DE" b="0" dirty="0"/>
              <a:t>nächsten Wasserstelle </a:t>
            </a:r>
            <a:r>
              <a:rPr lang="de-DE" altLang="de-DE" b="0" dirty="0" smtClean="0"/>
              <a:t>zurücklegen. </a:t>
            </a:r>
            <a:endParaRPr lang="de-DE" alt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74F972-5F5E-4687-8DF3-6DE4AB85C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4452"/>
            <a:ext cx="4249738" cy="26962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F1CD054-D665-4431-91C4-1F50822595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170" y="3105150"/>
            <a:ext cx="4239393" cy="27003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CCD58C4-9719-4508-8E88-C063634E28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9" y="260350"/>
            <a:ext cx="4249736" cy="5541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47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altLang="de-DE" b="0"/>
              <a:t>Nördlich und östlich des Mount Kenya verschafft der Entwicklungsdienst der Anglikanischen Kirche (ADS) den Menschen Zugang zu sauberem Trinkwasser.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CB78A1-247F-484A-82C6-0BB5773B70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384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17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b="0" dirty="0"/>
              <a:t>Seitdem ADS auch </a:t>
            </a:r>
            <a:r>
              <a:rPr lang="de-DE" altLang="de-DE" b="0" dirty="0" smtClean="0"/>
              <a:t>im </a:t>
            </a:r>
            <a:r>
              <a:rPr lang="de-DE" altLang="de-DE" b="0" dirty="0"/>
              <a:t>Dorf </a:t>
            </a:r>
            <a:r>
              <a:rPr lang="de-DE" altLang="de-DE" b="0" dirty="0" err="1"/>
              <a:t>Gichunguri</a:t>
            </a:r>
            <a:r>
              <a:rPr lang="de-DE" altLang="de-DE" b="0" dirty="0"/>
              <a:t> eine zuverlässige Versorgung mit </a:t>
            </a:r>
            <a:r>
              <a:rPr lang="de-DE" altLang="de-DE" b="0" dirty="0" smtClean="0"/>
              <a:t>Trinkwasser </a:t>
            </a:r>
            <a:r>
              <a:rPr lang="de-DE" altLang="de-DE" b="0" dirty="0"/>
              <a:t>aufgebaut hat, braucht sich Agnes </a:t>
            </a:r>
            <a:r>
              <a:rPr lang="de-DE" altLang="de-DE" b="0" dirty="0" err="1"/>
              <a:t>Irima</a:t>
            </a:r>
            <a:r>
              <a:rPr lang="de-DE" altLang="de-DE" b="0" dirty="0"/>
              <a:t> </a:t>
            </a:r>
            <a:r>
              <a:rPr lang="de-DE" altLang="de-DE" b="0" dirty="0" smtClean="0"/>
              <a:t>keine </a:t>
            </a:r>
            <a:r>
              <a:rPr lang="de-DE" altLang="de-DE" b="0" dirty="0"/>
              <a:t>Sorgen mehr zu machen.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B40072-C4D6-47DA-9A9B-B3F23552F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79" y="250004"/>
            <a:ext cx="4238684" cy="555832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5D2349B-AB67-4D22-A647-4631B6F7C0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408" y="250005"/>
            <a:ext cx="4249737" cy="55541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374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b="0"/>
              <a:t>Der Grund hierfür ist ein riesiger Felsen. Seine über 2.000 m² große Oberfläche neigt sich leicht nach unten. Eine lokale Baufirma hat eine Rinne um ihn gemauert. </a:t>
            </a:r>
          </a:p>
          <a:p>
            <a:pPr eaLnBrk="1" hangingPunct="1">
              <a:lnSpc>
                <a:spcPct val="110000"/>
              </a:lnSpc>
            </a:pPr>
            <a:endParaRPr lang="de-DE" altLang="de-DE" b="0"/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F6FFE6-322C-4F18-9081-00E29BD2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7419" y="260160"/>
            <a:ext cx="4232040" cy="55453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702BE80-DBA7-47DE-A149-F65EF673DC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7" y="260161"/>
            <a:ext cx="4238626" cy="27005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B0344E0-D861-4F7E-B973-4234F7DC77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8" y="3105150"/>
            <a:ext cx="4238626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553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altLang="de-DE" b="0" dirty="0" smtClean="0"/>
              <a:t>Die Rinne </a:t>
            </a:r>
            <a:r>
              <a:rPr lang="de-DE" altLang="de-DE" b="0" dirty="0"/>
              <a:t>leitet </a:t>
            </a:r>
            <a:r>
              <a:rPr lang="de-DE" altLang="de-DE" b="0" dirty="0" smtClean="0"/>
              <a:t>das Regenwasser </a:t>
            </a:r>
            <a:r>
              <a:rPr lang="de-DE" altLang="de-DE" b="0" dirty="0"/>
              <a:t>in einen Behälter aus Beton. Von da aus fließt es in einen großen Tank, der die Wasserstelle speist.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CDA6B8-F94C-4F38-A9A0-E9E37A3B0E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74" y="260350"/>
            <a:ext cx="863880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Agnes </a:t>
            </a:r>
            <a:r>
              <a:rPr lang="de-DE" b="0" dirty="0" err="1"/>
              <a:t>Irimas</a:t>
            </a:r>
            <a:r>
              <a:rPr lang="de-DE" b="0" dirty="0"/>
              <a:t> </a:t>
            </a:r>
            <a:r>
              <a:rPr lang="de-DE" b="0" dirty="0" smtClean="0"/>
              <a:t>Kanister ist voll. Früher musste sie 7 km weit laufen</a:t>
            </a:r>
            <a:r>
              <a:rPr lang="de-DE" b="0" dirty="0"/>
              <a:t>, um die 30 </a:t>
            </a:r>
            <a:r>
              <a:rPr lang="de-DE" b="0" dirty="0" smtClean="0"/>
              <a:t>Liter </a:t>
            </a:r>
            <a:r>
              <a:rPr lang="de-DE" b="0" dirty="0"/>
              <a:t>Wasser nach Hause zu schleppen. Heute sind es nur noch ein paar Hundert Meter. </a:t>
            </a:r>
          </a:p>
          <a:p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77EF3C-00BE-41D9-A8EE-A24DA157AE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„Mangel verhindert Entwicklung“, erklärt </a:t>
            </a:r>
            <a:r>
              <a:rPr lang="en-US" b="0" dirty="0"/>
              <a:t>Catherine Mwangi, </a:t>
            </a:r>
            <a:r>
              <a:rPr lang="en-US" b="0" dirty="0" err="1"/>
              <a:t>Direktorin</a:t>
            </a:r>
            <a:r>
              <a:rPr lang="en-US" b="0" dirty="0"/>
              <a:t> des </a:t>
            </a:r>
            <a:r>
              <a:rPr lang="en-US" b="0" dirty="0" smtClean="0"/>
              <a:t>ADS in der Region Mount Kenya East. </a:t>
            </a:r>
            <a:r>
              <a:rPr lang="de-DE" b="0" dirty="0"/>
              <a:t>„Wasser zu organisieren, </a:t>
            </a:r>
            <a:r>
              <a:rPr lang="de-DE" b="0" dirty="0" smtClean="0"/>
              <a:t>kostet Energie und Geld.“</a:t>
            </a:r>
            <a:r>
              <a:rPr lang="en-US" b="0" dirty="0" smtClean="0"/>
              <a:t> </a:t>
            </a:r>
            <a:endParaRPr lang="de-DE" alt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054EBA-F5AB-4711-B228-B00C0CD301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079" y="260350"/>
            <a:ext cx="4239096" cy="55607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0C03C7-DA09-4ABE-AAF7-37A75F306C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3105150"/>
            <a:ext cx="4249738" cy="27003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54DD635-E8A0-4425-B670-FBDDFCC701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49"/>
            <a:ext cx="4249738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579</Words>
  <Application>Microsoft Office PowerPoint</Application>
  <PresentationFormat>Bildschirmpräsentation (4:3)</PresentationFormat>
  <Paragraphs>91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Auf Fels gebaut</dc:title>
  <dc:creator>BfdW</dc:creator>
  <cp:lastModifiedBy>User</cp:lastModifiedBy>
  <cp:revision>790</cp:revision>
  <dcterms:created xsi:type="dcterms:W3CDTF">2005-03-02T11:53:12Z</dcterms:created>
  <dcterms:modified xsi:type="dcterms:W3CDTF">2018-07-05T14:40:52Z</dcterms:modified>
</cp:coreProperties>
</file>